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DM Sans Bold" charset="1" panose="00000000000000000000"/>
      <p:regular r:id="rId16"/>
    </p:embeddedFont>
    <p:embeddedFont>
      <p:font typeface="Open Sauce" charset="1" panose="000005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028700" y="7186944"/>
            <a:ext cx="19970002" cy="9914866"/>
            <a:chOff x="0" y="0"/>
            <a:chExt cx="1557574" cy="7733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7653" y="0"/>
              <a:ext cx="1522267" cy="763314"/>
            </a:xfrm>
            <a:custGeom>
              <a:avLst/>
              <a:gdLst/>
              <a:ahLst/>
              <a:cxnLst/>
              <a:rect r="r" b="b" t="t" l="l"/>
              <a:pathLst>
                <a:path h="763314" w="1522267">
                  <a:moveTo>
                    <a:pt x="783692" y="750917"/>
                  </a:moveTo>
                  <a:lnTo>
                    <a:pt x="1517363" y="22399"/>
                  </a:lnTo>
                  <a:cubicBezTo>
                    <a:pt x="1521129" y="18659"/>
                    <a:pt x="1522267" y="13017"/>
                    <a:pt x="1520245" y="8109"/>
                  </a:cubicBezTo>
                  <a:cubicBezTo>
                    <a:pt x="1518222" y="3202"/>
                    <a:pt x="1513439" y="0"/>
                    <a:pt x="1508131" y="0"/>
                  </a:cubicBezTo>
                  <a:lnTo>
                    <a:pt x="14137" y="0"/>
                  </a:lnTo>
                  <a:cubicBezTo>
                    <a:pt x="8829" y="0"/>
                    <a:pt x="4046" y="3202"/>
                    <a:pt x="2023" y="8109"/>
                  </a:cubicBezTo>
                  <a:cubicBezTo>
                    <a:pt x="0" y="13017"/>
                    <a:pt x="1138" y="18659"/>
                    <a:pt x="4905" y="22399"/>
                  </a:cubicBezTo>
                  <a:lnTo>
                    <a:pt x="738576" y="750917"/>
                  </a:lnTo>
                  <a:cubicBezTo>
                    <a:pt x="751060" y="763314"/>
                    <a:pt x="771208" y="763314"/>
                    <a:pt x="783692" y="750917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760050" y="-6813160"/>
            <a:ext cx="18788758" cy="9328392"/>
            <a:chOff x="0" y="0"/>
            <a:chExt cx="1557574" cy="77331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8763" y="0"/>
              <a:ext cx="1520047" cy="762685"/>
            </a:xfrm>
            <a:custGeom>
              <a:avLst/>
              <a:gdLst/>
              <a:ahLst/>
              <a:cxnLst/>
              <a:rect r="r" b="b" t="t" l="l"/>
              <a:pathLst>
                <a:path h="762685" w="1520047">
                  <a:moveTo>
                    <a:pt x="784000" y="749509"/>
                  </a:moveTo>
                  <a:lnTo>
                    <a:pt x="1514835" y="23807"/>
                  </a:lnTo>
                  <a:cubicBezTo>
                    <a:pt x="1518838" y="19832"/>
                    <a:pt x="1520047" y="13835"/>
                    <a:pt x="1517898" y="8619"/>
                  </a:cubicBezTo>
                  <a:cubicBezTo>
                    <a:pt x="1515748" y="3404"/>
                    <a:pt x="1510664" y="0"/>
                    <a:pt x="1505023" y="0"/>
                  </a:cubicBezTo>
                  <a:lnTo>
                    <a:pt x="15025" y="0"/>
                  </a:lnTo>
                  <a:cubicBezTo>
                    <a:pt x="9384" y="0"/>
                    <a:pt x="4300" y="3404"/>
                    <a:pt x="2150" y="8619"/>
                  </a:cubicBezTo>
                  <a:cubicBezTo>
                    <a:pt x="0" y="13835"/>
                    <a:pt x="1210" y="19832"/>
                    <a:pt x="5213" y="23807"/>
                  </a:cubicBezTo>
                  <a:lnTo>
                    <a:pt x="736048" y="749509"/>
                  </a:lnTo>
                  <a:cubicBezTo>
                    <a:pt x="749317" y="762685"/>
                    <a:pt x="770731" y="762685"/>
                    <a:pt x="784000" y="749509"/>
                  </a:cubicBezTo>
                  <a:close/>
                </a:path>
              </a:pathLst>
            </a:custGeom>
            <a:solidFill>
              <a:srgbClr val="18368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6063734" y="8186973"/>
            <a:ext cx="2647400" cy="0"/>
          </a:xfrm>
          <a:prstGeom prst="line">
            <a:avLst/>
          </a:prstGeom>
          <a:ln cap="rnd" w="66675">
            <a:solidFill>
              <a:srgbClr val="18368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2781696" y="721307"/>
            <a:ext cx="745465" cy="614786"/>
          </a:xfrm>
          <a:custGeom>
            <a:avLst/>
            <a:gdLst/>
            <a:ahLst/>
            <a:cxnLst/>
            <a:rect r="r" b="b" t="t" l="l"/>
            <a:pathLst>
              <a:path h="614786" w="745465">
                <a:moveTo>
                  <a:pt x="0" y="0"/>
                </a:moveTo>
                <a:lnTo>
                  <a:pt x="745466" y="0"/>
                </a:lnTo>
                <a:lnTo>
                  <a:pt x="745466" y="614786"/>
                </a:lnTo>
                <a:lnTo>
                  <a:pt x="0" y="614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2700000">
            <a:off x="9886403" y="1707732"/>
            <a:ext cx="2254596" cy="2254596"/>
            <a:chOff x="0" y="0"/>
            <a:chExt cx="593803" cy="5938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93803" cy="593803"/>
            </a:xfrm>
            <a:custGeom>
              <a:avLst/>
              <a:gdLst/>
              <a:ahLst/>
              <a:cxnLst/>
              <a:rect r="r" b="b" t="t" l="l"/>
              <a:pathLst>
                <a:path h="593803" w="593803">
                  <a:moveTo>
                    <a:pt x="161390" y="0"/>
                  </a:moveTo>
                  <a:lnTo>
                    <a:pt x="432413" y="0"/>
                  </a:lnTo>
                  <a:cubicBezTo>
                    <a:pt x="475216" y="0"/>
                    <a:pt x="516266" y="17004"/>
                    <a:pt x="546533" y="47270"/>
                  </a:cubicBezTo>
                  <a:cubicBezTo>
                    <a:pt x="576800" y="77537"/>
                    <a:pt x="593803" y="118587"/>
                    <a:pt x="593803" y="161390"/>
                  </a:cubicBezTo>
                  <a:lnTo>
                    <a:pt x="593803" y="432413"/>
                  </a:lnTo>
                  <a:cubicBezTo>
                    <a:pt x="593803" y="475216"/>
                    <a:pt x="576800" y="516266"/>
                    <a:pt x="546533" y="546533"/>
                  </a:cubicBezTo>
                  <a:cubicBezTo>
                    <a:pt x="516266" y="576800"/>
                    <a:pt x="475216" y="593803"/>
                    <a:pt x="432413" y="593803"/>
                  </a:cubicBezTo>
                  <a:lnTo>
                    <a:pt x="161390" y="593803"/>
                  </a:lnTo>
                  <a:cubicBezTo>
                    <a:pt x="118587" y="593803"/>
                    <a:pt x="77537" y="576800"/>
                    <a:pt x="47270" y="546533"/>
                  </a:cubicBezTo>
                  <a:cubicBezTo>
                    <a:pt x="17004" y="516266"/>
                    <a:pt x="0" y="475216"/>
                    <a:pt x="0" y="432413"/>
                  </a:cubicBezTo>
                  <a:lnTo>
                    <a:pt x="0" y="161390"/>
                  </a:lnTo>
                  <a:cubicBezTo>
                    <a:pt x="0" y="118587"/>
                    <a:pt x="17004" y="77537"/>
                    <a:pt x="47270" y="47270"/>
                  </a:cubicBezTo>
                  <a:cubicBezTo>
                    <a:pt x="77537" y="17004"/>
                    <a:pt x="118587" y="0"/>
                    <a:pt x="161390" y="0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93803" cy="6319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600950" y="3600450"/>
            <a:ext cx="3086100" cy="308610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64054" y="3772532"/>
            <a:ext cx="8926159" cy="3343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50"/>
              </a:lnSpc>
            </a:pPr>
            <a:r>
              <a:rPr lang="en-US" sz="9500" b="true">
                <a:solidFill>
                  <a:srgbClr val="183685"/>
                </a:solidFill>
                <a:latin typeface="DM Sans Bold"/>
                <a:ea typeface="DM Sans Bold"/>
                <a:cs typeface="DM Sans Bold"/>
                <a:sym typeface="DM Sans Bold"/>
              </a:rPr>
              <a:t>THREAT INTELLIGENCE PLATFORM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64054" y="962025"/>
            <a:ext cx="4030214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04/27/2025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5888" y="9235036"/>
            <a:ext cx="21518857" cy="2096422"/>
            <a:chOff x="0" y="0"/>
            <a:chExt cx="5667518" cy="55214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67518" cy="552144"/>
            </a:xfrm>
            <a:custGeom>
              <a:avLst/>
              <a:gdLst/>
              <a:ahLst/>
              <a:cxnLst/>
              <a:rect r="r" b="b" t="t" l="l"/>
              <a:pathLst>
                <a:path h="552144" w="5667518">
                  <a:moveTo>
                    <a:pt x="0" y="0"/>
                  </a:moveTo>
                  <a:lnTo>
                    <a:pt x="5667518" y="0"/>
                  </a:lnTo>
                  <a:lnTo>
                    <a:pt x="5667518" y="552144"/>
                  </a:lnTo>
                  <a:lnTo>
                    <a:pt x="0" y="552144"/>
                  </a:ln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667518" cy="590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931576" y="1028700"/>
            <a:ext cx="13635042" cy="13621806"/>
            <a:chOff x="0" y="0"/>
            <a:chExt cx="890190" cy="8893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23535" y="17960"/>
              <a:ext cx="843120" cy="853405"/>
            </a:xfrm>
            <a:custGeom>
              <a:avLst/>
              <a:gdLst/>
              <a:ahLst/>
              <a:cxnLst/>
              <a:rect r="r" b="b" t="t" l="l"/>
              <a:pathLst>
                <a:path h="853405" w="843120">
                  <a:moveTo>
                    <a:pt x="461729" y="22170"/>
                  </a:moveTo>
                  <a:lnTo>
                    <a:pt x="826487" y="386573"/>
                  </a:lnTo>
                  <a:cubicBezTo>
                    <a:pt x="837136" y="397213"/>
                    <a:pt x="843120" y="411649"/>
                    <a:pt x="843120" y="426703"/>
                  </a:cubicBezTo>
                  <a:cubicBezTo>
                    <a:pt x="843120" y="441757"/>
                    <a:pt x="837136" y="456193"/>
                    <a:pt x="826487" y="466833"/>
                  </a:cubicBezTo>
                  <a:lnTo>
                    <a:pt x="461729" y="831237"/>
                  </a:lnTo>
                  <a:cubicBezTo>
                    <a:pt x="439538" y="853406"/>
                    <a:pt x="403582" y="853406"/>
                    <a:pt x="381391" y="831237"/>
                  </a:cubicBezTo>
                  <a:lnTo>
                    <a:pt x="16634" y="466833"/>
                  </a:lnTo>
                  <a:cubicBezTo>
                    <a:pt x="5984" y="456193"/>
                    <a:pt x="0" y="441757"/>
                    <a:pt x="0" y="426703"/>
                  </a:cubicBezTo>
                  <a:cubicBezTo>
                    <a:pt x="0" y="411649"/>
                    <a:pt x="5984" y="397213"/>
                    <a:pt x="16634" y="386573"/>
                  </a:cubicBezTo>
                  <a:lnTo>
                    <a:pt x="381391" y="22170"/>
                  </a:lnTo>
                  <a:cubicBezTo>
                    <a:pt x="403582" y="0"/>
                    <a:pt x="439538" y="0"/>
                    <a:pt x="461729" y="22170"/>
                  </a:cubicBezTo>
                  <a:close/>
                </a:path>
              </a:pathLst>
            </a:custGeom>
            <a:blipFill>
              <a:blip r:embed="rId2"/>
              <a:stretch>
                <a:fillRect l="-13723" t="-6059" r="-49963" b="-310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7424017" y="-6859967"/>
            <a:ext cx="18788758" cy="9328392"/>
            <a:chOff x="0" y="0"/>
            <a:chExt cx="1557574" cy="77331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8763" y="0"/>
              <a:ext cx="1520047" cy="762685"/>
            </a:xfrm>
            <a:custGeom>
              <a:avLst/>
              <a:gdLst/>
              <a:ahLst/>
              <a:cxnLst/>
              <a:rect r="r" b="b" t="t" l="l"/>
              <a:pathLst>
                <a:path h="762685" w="1520047">
                  <a:moveTo>
                    <a:pt x="784000" y="749509"/>
                  </a:moveTo>
                  <a:lnTo>
                    <a:pt x="1514835" y="23807"/>
                  </a:lnTo>
                  <a:cubicBezTo>
                    <a:pt x="1518838" y="19832"/>
                    <a:pt x="1520047" y="13835"/>
                    <a:pt x="1517898" y="8619"/>
                  </a:cubicBezTo>
                  <a:cubicBezTo>
                    <a:pt x="1515748" y="3404"/>
                    <a:pt x="1510664" y="0"/>
                    <a:pt x="1505023" y="0"/>
                  </a:cubicBezTo>
                  <a:lnTo>
                    <a:pt x="15025" y="0"/>
                  </a:lnTo>
                  <a:cubicBezTo>
                    <a:pt x="9384" y="0"/>
                    <a:pt x="4300" y="3404"/>
                    <a:pt x="2150" y="8619"/>
                  </a:cubicBezTo>
                  <a:cubicBezTo>
                    <a:pt x="0" y="13835"/>
                    <a:pt x="1210" y="19832"/>
                    <a:pt x="5213" y="23807"/>
                  </a:cubicBezTo>
                  <a:lnTo>
                    <a:pt x="736048" y="749509"/>
                  </a:lnTo>
                  <a:cubicBezTo>
                    <a:pt x="749317" y="762685"/>
                    <a:pt x="770731" y="762685"/>
                    <a:pt x="784000" y="749509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513835" y="721307"/>
            <a:ext cx="745465" cy="614786"/>
          </a:xfrm>
          <a:custGeom>
            <a:avLst/>
            <a:gdLst/>
            <a:ahLst/>
            <a:cxnLst/>
            <a:rect r="r" b="b" t="t" l="l"/>
            <a:pathLst>
              <a:path h="614786" w="745465">
                <a:moveTo>
                  <a:pt x="0" y="0"/>
                </a:moveTo>
                <a:lnTo>
                  <a:pt x="745465" y="0"/>
                </a:lnTo>
                <a:lnTo>
                  <a:pt x="745465" y="614786"/>
                </a:lnTo>
                <a:lnTo>
                  <a:pt x="0" y="6147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723541" y="3465757"/>
            <a:ext cx="7535759" cy="3465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127"/>
              </a:lnSpc>
            </a:pPr>
            <a:r>
              <a:rPr lang="en-US" sz="14586" b="true">
                <a:solidFill>
                  <a:srgbClr val="183685"/>
                </a:solidFill>
                <a:latin typeface="DM Sans Bold"/>
                <a:ea typeface="DM Sans Bold"/>
                <a:cs typeface="DM Sans Bold"/>
                <a:sym typeface="DM Sans Bold"/>
              </a:rPr>
              <a:t>THANK YOU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402292" y="2094818"/>
            <a:ext cx="1371544" cy="1371544"/>
            <a:chOff x="0" y="0"/>
            <a:chExt cx="361230" cy="36123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61230" cy="361230"/>
            </a:xfrm>
            <a:custGeom>
              <a:avLst/>
              <a:gdLst/>
              <a:ahLst/>
              <a:cxnLst/>
              <a:rect r="r" b="b" t="t" l="l"/>
              <a:pathLst>
                <a:path h="361230" w="361230">
                  <a:moveTo>
                    <a:pt x="141117" y="0"/>
                  </a:moveTo>
                  <a:lnTo>
                    <a:pt x="220113" y="0"/>
                  </a:lnTo>
                  <a:cubicBezTo>
                    <a:pt x="298050" y="0"/>
                    <a:pt x="361230" y="63180"/>
                    <a:pt x="361230" y="141117"/>
                  </a:cubicBezTo>
                  <a:lnTo>
                    <a:pt x="361230" y="220113"/>
                  </a:lnTo>
                  <a:cubicBezTo>
                    <a:pt x="361230" y="298050"/>
                    <a:pt x="298050" y="361230"/>
                    <a:pt x="220113" y="361230"/>
                  </a:cubicBezTo>
                  <a:lnTo>
                    <a:pt x="141117" y="361230"/>
                  </a:lnTo>
                  <a:cubicBezTo>
                    <a:pt x="63180" y="361230"/>
                    <a:pt x="0" y="298050"/>
                    <a:pt x="0" y="220113"/>
                  </a:cubicBezTo>
                  <a:lnTo>
                    <a:pt x="0" y="141117"/>
                  </a:lnTo>
                  <a:cubicBezTo>
                    <a:pt x="0" y="63180"/>
                    <a:pt x="63180" y="0"/>
                    <a:pt x="141117" y="0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61230" cy="399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424017" y="-6859967"/>
            <a:ext cx="18788758" cy="9328392"/>
            <a:chOff x="0" y="0"/>
            <a:chExt cx="1557574" cy="7733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763" y="0"/>
              <a:ext cx="1520047" cy="762685"/>
            </a:xfrm>
            <a:custGeom>
              <a:avLst/>
              <a:gdLst/>
              <a:ahLst/>
              <a:cxnLst/>
              <a:rect r="r" b="b" t="t" l="l"/>
              <a:pathLst>
                <a:path h="762685" w="1520047">
                  <a:moveTo>
                    <a:pt x="784000" y="749509"/>
                  </a:moveTo>
                  <a:lnTo>
                    <a:pt x="1514835" y="23807"/>
                  </a:lnTo>
                  <a:cubicBezTo>
                    <a:pt x="1518838" y="19832"/>
                    <a:pt x="1520047" y="13835"/>
                    <a:pt x="1517898" y="8619"/>
                  </a:cubicBezTo>
                  <a:cubicBezTo>
                    <a:pt x="1515748" y="3404"/>
                    <a:pt x="1510664" y="0"/>
                    <a:pt x="1505023" y="0"/>
                  </a:cubicBezTo>
                  <a:lnTo>
                    <a:pt x="15025" y="0"/>
                  </a:lnTo>
                  <a:cubicBezTo>
                    <a:pt x="9384" y="0"/>
                    <a:pt x="4300" y="3404"/>
                    <a:pt x="2150" y="8619"/>
                  </a:cubicBezTo>
                  <a:cubicBezTo>
                    <a:pt x="0" y="13835"/>
                    <a:pt x="1210" y="19832"/>
                    <a:pt x="5213" y="23807"/>
                  </a:cubicBezTo>
                  <a:lnTo>
                    <a:pt x="736048" y="749509"/>
                  </a:lnTo>
                  <a:cubicBezTo>
                    <a:pt x="749317" y="762685"/>
                    <a:pt x="770731" y="762685"/>
                    <a:pt x="784000" y="749509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13835" y="721307"/>
            <a:ext cx="745465" cy="614786"/>
          </a:xfrm>
          <a:custGeom>
            <a:avLst/>
            <a:gdLst/>
            <a:ahLst/>
            <a:cxnLst/>
            <a:rect r="r" b="b" t="t" l="l"/>
            <a:pathLst>
              <a:path h="614786" w="745465">
                <a:moveTo>
                  <a:pt x="0" y="0"/>
                </a:moveTo>
                <a:lnTo>
                  <a:pt x="745465" y="0"/>
                </a:lnTo>
                <a:lnTo>
                  <a:pt x="745465" y="614786"/>
                </a:lnTo>
                <a:lnTo>
                  <a:pt x="0" y="614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1035888" y="9235036"/>
            <a:ext cx="21518857" cy="2096422"/>
            <a:chOff x="0" y="0"/>
            <a:chExt cx="5667518" cy="55214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67518" cy="552144"/>
            </a:xfrm>
            <a:custGeom>
              <a:avLst/>
              <a:gdLst/>
              <a:ahLst/>
              <a:cxnLst/>
              <a:rect r="r" b="b" t="t" l="l"/>
              <a:pathLst>
                <a:path h="552144" w="5667518">
                  <a:moveTo>
                    <a:pt x="0" y="0"/>
                  </a:moveTo>
                  <a:lnTo>
                    <a:pt x="5667518" y="0"/>
                  </a:lnTo>
                  <a:lnTo>
                    <a:pt x="5667518" y="552144"/>
                  </a:lnTo>
                  <a:lnTo>
                    <a:pt x="0" y="552144"/>
                  </a:ln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5667518" cy="590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818396" y="8113022"/>
            <a:ext cx="776851" cy="776851"/>
            <a:chOff x="0" y="0"/>
            <a:chExt cx="204603" cy="2046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4603" cy="204603"/>
            </a:xfrm>
            <a:custGeom>
              <a:avLst/>
              <a:gdLst/>
              <a:ahLst/>
              <a:cxnLst/>
              <a:rect r="r" b="b" t="t" l="l"/>
              <a:pathLst>
                <a:path h="204603" w="204603">
                  <a:moveTo>
                    <a:pt x="102301" y="0"/>
                  </a:moveTo>
                  <a:lnTo>
                    <a:pt x="102301" y="0"/>
                  </a:lnTo>
                  <a:cubicBezTo>
                    <a:pt x="129433" y="0"/>
                    <a:pt x="155454" y="10778"/>
                    <a:pt x="174639" y="29963"/>
                  </a:cubicBezTo>
                  <a:cubicBezTo>
                    <a:pt x="193825" y="49149"/>
                    <a:pt x="204603" y="75169"/>
                    <a:pt x="204603" y="102301"/>
                  </a:cubicBezTo>
                  <a:lnTo>
                    <a:pt x="204603" y="102301"/>
                  </a:lnTo>
                  <a:cubicBezTo>
                    <a:pt x="204603" y="129433"/>
                    <a:pt x="193825" y="155454"/>
                    <a:pt x="174639" y="174639"/>
                  </a:cubicBezTo>
                  <a:cubicBezTo>
                    <a:pt x="155454" y="193825"/>
                    <a:pt x="129433" y="204603"/>
                    <a:pt x="102301" y="204603"/>
                  </a:cubicBezTo>
                  <a:lnTo>
                    <a:pt x="102301" y="204603"/>
                  </a:lnTo>
                  <a:cubicBezTo>
                    <a:pt x="75169" y="204603"/>
                    <a:pt x="49149" y="193825"/>
                    <a:pt x="29963" y="174639"/>
                  </a:cubicBezTo>
                  <a:cubicBezTo>
                    <a:pt x="10778" y="155454"/>
                    <a:pt x="0" y="129433"/>
                    <a:pt x="0" y="102301"/>
                  </a:cubicBezTo>
                  <a:lnTo>
                    <a:pt x="0" y="102301"/>
                  </a:lnTo>
                  <a:cubicBezTo>
                    <a:pt x="0" y="75169"/>
                    <a:pt x="10778" y="49149"/>
                    <a:pt x="29963" y="29963"/>
                  </a:cubicBezTo>
                  <a:cubicBezTo>
                    <a:pt x="49149" y="10778"/>
                    <a:pt x="75169" y="0"/>
                    <a:pt x="102301" y="0"/>
                  </a:cubicBezTo>
                  <a:close/>
                </a:path>
              </a:pathLst>
            </a:custGeom>
            <a:solidFill>
              <a:srgbClr val="183685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04603" cy="2427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690543" y="3126389"/>
            <a:ext cx="9148139" cy="283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06"/>
              </a:lnSpc>
            </a:pPr>
            <a:r>
              <a:rPr lang="en-US" sz="2718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This system automates cybersecurity threat gathering, analysis, and prioritization. The backend implements SQLite for the database, Redis caching, Shodan/OSINT feeds, and OpenAI risk analysis. The frontend is a dynamic dashboard that uses charts (from Chart.js), alerts, and displays risk prioritization.          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90543" y="1932791"/>
            <a:ext cx="9949647" cy="1184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9600" b="true">
                <a:solidFill>
                  <a:srgbClr val="183685"/>
                </a:solidFill>
                <a:latin typeface="DM Sans Bold"/>
                <a:ea typeface="DM Sans Bold"/>
                <a:cs typeface="DM Sans Bold"/>
                <a:sym typeface="DM Sans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951486" y="-6859967"/>
            <a:ext cx="18788758" cy="9328392"/>
            <a:chOff x="0" y="0"/>
            <a:chExt cx="1557574" cy="7733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763" y="0"/>
              <a:ext cx="1520047" cy="762685"/>
            </a:xfrm>
            <a:custGeom>
              <a:avLst/>
              <a:gdLst/>
              <a:ahLst/>
              <a:cxnLst/>
              <a:rect r="r" b="b" t="t" l="l"/>
              <a:pathLst>
                <a:path h="762685" w="1520047">
                  <a:moveTo>
                    <a:pt x="784000" y="749509"/>
                  </a:moveTo>
                  <a:lnTo>
                    <a:pt x="1514835" y="23807"/>
                  </a:lnTo>
                  <a:cubicBezTo>
                    <a:pt x="1518838" y="19832"/>
                    <a:pt x="1520047" y="13835"/>
                    <a:pt x="1517898" y="8619"/>
                  </a:cubicBezTo>
                  <a:cubicBezTo>
                    <a:pt x="1515748" y="3404"/>
                    <a:pt x="1510664" y="0"/>
                    <a:pt x="1505023" y="0"/>
                  </a:cubicBezTo>
                  <a:lnTo>
                    <a:pt x="15025" y="0"/>
                  </a:lnTo>
                  <a:cubicBezTo>
                    <a:pt x="9384" y="0"/>
                    <a:pt x="4300" y="3404"/>
                    <a:pt x="2150" y="8619"/>
                  </a:cubicBezTo>
                  <a:cubicBezTo>
                    <a:pt x="0" y="13835"/>
                    <a:pt x="1210" y="19832"/>
                    <a:pt x="5213" y="23807"/>
                  </a:cubicBezTo>
                  <a:lnTo>
                    <a:pt x="736048" y="749509"/>
                  </a:lnTo>
                  <a:cubicBezTo>
                    <a:pt x="749317" y="762685"/>
                    <a:pt x="770731" y="762685"/>
                    <a:pt x="784000" y="749509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70160" y="721307"/>
            <a:ext cx="745465" cy="614786"/>
          </a:xfrm>
          <a:custGeom>
            <a:avLst/>
            <a:gdLst/>
            <a:ahLst/>
            <a:cxnLst/>
            <a:rect r="r" b="b" t="t" l="l"/>
            <a:pathLst>
              <a:path h="614786" w="745465">
                <a:moveTo>
                  <a:pt x="0" y="0"/>
                </a:moveTo>
                <a:lnTo>
                  <a:pt x="745465" y="0"/>
                </a:lnTo>
                <a:lnTo>
                  <a:pt x="745465" y="614786"/>
                </a:lnTo>
                <a:lnTo>
                  <a:pt x="0" y="614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840343" y="-1360707"/>
            <a:ext cx="12806862" cy="14183025"/>
            <a:chOff x="0" y="0"/>
            <a:chExt cx="890190" cy="9858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2426" y="19073"/>
              <a:ext cx="865339" cy="947700"/>
            </a:xfrm>
            <a:custGeom>
              <a:avLst/>
              <a:gdLst/>
              <a:ahLst/>
              <a:cxnLst/>
              <a:rect r="r" b="b" t="t" l="l"/>
              <a:pathLst>
                <a:path h="947700" w="865339">
                  <a:moveTo>
                    <a:pt x="461434" y="12782"/>
                  </a:moveTo>
                  <a:lnTo>
                    <a:pt x="849000" y="441994"/>
                  </a:lnTo>
                  <a:cubicBezTo>
                    <a:pt x="865339" y="460089"/>
                    <a:pt x="865339" y="487611"/>
                    <a:pt x="849000" y="505705"/>
                  </a:cubicBezTo>
                  <a:lnTo>
                    <a:pt x="461434" y="934917"/>
                  </a:lnTo>
                  <a:cubicBezTo>
                    <a:pt x="454085" y="943055"/>
                    <a:pt x="443634" y="947700"/>
                    <a:pt x="432669" y="947700"/>
                  </a:cubicBezTo>
                  <a:cubicBezTo>
                    <a:pt x="421705" y="947700"/>
                    <a:pt x="411253" y="943055"/>
                    <a:pt x="403905" y="934917"/>
                  </a:cubicBezTo>
                  <a:lnTo>
                    <a:pt x="16339" y="505705"/>
                  </a:lnTo>
                  <a:cubicBezTo>
                    <a:pt x="0" y="487611"/>
                    <a:pt x="0" y="460089"/>
                    <a:pt x="16339" y="441994"/>
                  </a:cubicBezTo>
                  <a:lnTo>
                    <a:pt x="403905" y="12782"/>
                  </a:lnTo>
                  <a:cubicBezTo>
                    <a:pt x="411253" y="4644"/>
                    <a:pt x="421705" y="0"/>
                    <a:pt x="432669" y="0"/>
                  </a:cubicBezTo>
                  <a:cubicBezTo>
                    <a:pt x="443634" y="0"/>
                    <a:pt x="454085" y="4644"/>
                    <a:pt x="461434" y="12782"/>
                  </a:cubicBezTo>
                  <a:close/>
                </a:path>
              </a:pathLst>
            </a:custGeom>
            <a:blipFill>
              <a:blip r:embed="rId4"/>
              <a:stretch>
                <a:fillRect l="-50809" t="-11755" r="-113998" b="-2012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2366946" y="4350179"/>
            <a:ext cx="8519364" cy="260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Real-time threat intelligence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Risk ranking and prioritization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Rapid altering for faster incident response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High performance with Redis caching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User-friendly, scalable design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66946" y="2127044"/>
            <a:ext cx="8920947" cy="2280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9600" b="true">
                <a:solidFill>
                  <a:srgbClr val="183685"/>
                </a:solidFill>
                <a:latin typeface="DM Sans Bold"/>
                <a:ea typeface="DM Sans Bold"/>
                <a:cs typeface="DM Sans Bold"/>
                <a:sym typeface="DM Sans Bold"/>
              </a:rPr>
              <a:t>KEY OBJECTIVES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3001343" y="6626710"/>
            <a:ext cx="1371544" cy="1371544"/>
            <a:chOff x="0" y="0"/>
            <a:chExt cx="361230" cy="36123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1230" cy="361230"/>
            </a:xfrm>
            <a:custGeom>
              <a:avLst/>
              <a:gdLst/>
              <a:ahLst/>
              <a:cxnLst/>
              <a:rect r="r" b="b" t="t" l="l"/>
              <a:pathLst>
                <a:path h="361230" w="361230">
                  <a:moveTo>
                    <a:pt x="141117" y="0"/>
                  </a:moveTo>
                  <a:lnTo>
                    <a:pt x="220113" y="0"/>
                  </a:lnTo>
                  <a:cubicBezTo>
                    <a:pt x="298050" y="0"/>
                    <a:pt x="361230" y="63180"/>
                    <a:pt x="361230" y="141117"/>
                  </a:cubicBezTo>
                  <a:lnTo>
                    <a:pt x="361230" y="220113"/>
                  </a:lnTo>
                  <a:cubicBezTo>
                    <a:pt x="361230" y="298050"/>
                    <a:pt x="298050" y="361230"/>
                    <a:pt x="220113" y="361230"/>
                  </a:cubicBezTo>
                  <a:lnTo>
                    <a:pt x="141117" y="361230"/>
                  </a:lnTo>
                  <a:cubicBezTo>
                    <a:pt x="63180" y="361230"/>
                    <a:pt x="0" y="298050"/>
                    <a:pt x="0" y="220113"/>
                  </a:cubicBezTo>
                  <a:lnTo>
                    <a:pt x="0" y="141117"/>
                  </a:lnTo>
                  <a:cubicBezTo>
                    <a:pt x="0" y="63180"/>
                    <a:pt x="63180" y="0"/>
                    <a:pt x="141117" y="0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61230" cy="399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>
            <a:off x="2366946" y="9258300"/>
            <a:ext cx="8470325" cy="0"/>
          </a:xfrm>
          <a:prstGeom prst="line">
            <a:avLst/>
          </a:prstGeom>
          <a:ln cap="rnd" w="66675">
            <a:solidFill>
              <a:srgbClr val="183685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951486" y="-7109460"/>
            <a:ext cx="18788758" cy="9328392"/>
            <a:chOff x="0" y="0"/>
            <a:chExt cx="1557574" cy="7733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763" y="0"/>
              <a:ext cx="1520047" cy="762685"/>
            </a:xfrm>
            <a:custGeom>
              <a:avLst/>
              <a:gdLst/>
              <a:ahLst/>
              <a:cxnLst/>
              <a:rect r="r" b="b" t="t" l="l"/>
              <a:pathLst>
                <a:path h="762685" w="1520047">
                  <a:moveTo>
                    <a:pt x="784000" y="749509"/>
                  </a:moveTo>
                  <a:lnTo>
                    <a:pt x="1514835" y="23807"/>
                  </a:lnTo>
                  <a:cubicBezTo>
                    <a:pt x="1518838" y="19832"/>
                    <a:pt x="1520047" y="13835"/>
                    <a:pt x="1517898" y="8619"/>
                  </a:cubicBezTo>
                  <a:cubicBezTo>
                    <a:pt x="1515748" y="3404"/>
                    <a:pt x="1510664" y="0"/>
                    <a:pt x="1505023" y="0"/>
                  </a:cubicBezTo>
                  <a:lnTo>
                    <a:pt x="15025" y="0"/>
                  </a:lnTo>
                  <a:cubicBezTo>
                    <a:pt x="9384" y="0"/>
                    <a:pt x="4300" y="3404"/>
                    <a:pt x="2150" y="8619"/>
                  </a:cubicBezTo>
                  <a:cubicBezTo>
                    <a:pt x="0" y="13835"/>
                    <a:pt x="1210" y="19832"/>
                    <a:pt x="5213" y="23807"/>
                  </a:cubicBezTo>
                  <a:lnTo>
                    <a:pt x="736048" y="749509"/>
                  </a:lnTo>
                  <a:cubicBezTo>
                    <a:pt x="749317" y="762685"/>
                    <a:pt x="770731" y="762685"/>
                    <a:pt x="784000" y="749509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70160" y="721307"/>
            <a:ext cx="745465" cy="614786"/>
          </a:xfrm>
          <a:custGeom>
            <a:avLst/>
            <a:gdLst/>
            <a:ahLst/>
            <a:cxnLst/>
            <a:rect r="r" b="b" t="t" l="l"/>
            <a:pathLst>
              <a:path h="614786" w="745465">
                <a:moveTo>
                  <a:pt x="0" y="0"/>
                </a:moveTo>
                <a:lnTo>
                  <a:pt x="745465" y="0"/>
                </a:lnTo>
                <a:lnTo>
                  <a:pt x="745465" y="614786"/>
                </a:lnTo>
                <a:lnTo>
                  <a:pt x="0" y="614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093149" y="2550610"/>
            <a:ext cx="9345905" cy="626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Frontend (React.js): Real-time threat data, OSINT results, alerts, TVA mappings (charts)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Backend (Node.js/Express.js): APIs for threat analysis, risk prioritization, and alerting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Database (SQLite): Stores threats, alerts, TVA mappings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Caching (Redis): Accelerates repeated IP lookups</a:t>
            </a:r>
          </a:p>
          <a:p>
            <a:pPr algn="just">
              <a:lnSpc>
                <a:spcPts val="4199"/>
              </a:lnSpc>
            </a:pPr>
          </a:p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Flow:</a:t>
            </a:r>
          </a:p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User → Dashboard → Backend → Redis → SQLite → OSINT → Frontend displays 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93149" y="693220"/>
            <a:ext cx="9345905" cy="191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8000" b="true">
                <a:solidFill>
                  <a:srgbClr val="183685"/>
                </a:solidFill>
                <a:latin typeface="DM Sans Bold"/>
                <a:ea typeface="DM Sans Bold"/>
                <a:cs typeface="DM Sans Bold"/>
                <a:sym typeface="DM Sans Bold"/>
              </a:rPr>
              <a:t>SYSTEM ARCHITECTURE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5293412" y="2218932"/>
            <a:ext cx="11276000" cy="11265054"/>
            <a:chOff x="0" y="0"/>
            <a:chExt cx="890190" cy="88932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8459" y="21718"/>
              <a:ext cx="833273" cy="845891"/>
            </a:xfrm>
            <a:custGeom>
              <a:avLst/>
              <a:gdLst/>
              <a:ahLst/>
              <a:cxnLst/>
              <a:rect r="r" b="b" t="t" l="l"/>
              <a:pathLst>
                <a:path h="845891" w="833273">
                  <a:moveTo>
                    <a:pt x="465209" y="26807"/>
                  </a:moveTo>
                  <a:lnTo>
                    <a:pt x="813159" y="374420"/>
                  </a:lnTo>
                  <a:cubicBezTo>
                    <a:pt x="826037" y="387285"/>
                    <a:pt x="833273" y="404742"/>
                    <a:pt x="833273" y="422945"/>
                  </a:cubicBezTo>
                  <a:cubicBezTo>
                    <a:pt x="833273" y="441148"/>
                    <a:pt x="826037" y="458605"/>
                    <a:pt x="813159" y="471470"/>
                  </a:cubicBezTo>
                  <a:lnTo>
                    <a:pt x="465209" y="819083"/>
                  </a:lnTo>
                  <a:cubicBezTo>
                    <a:pt x="438375" y="845890"/>
                    <a:pt x="394897" y="845890"/>
                    <a:pt x="368064" y="819083"/>
                  </a:cubicBezTo>
                  <a:lnTo>
                    <a:pt x="20113" y="471470"/>
                  </a:lnTo>
                  <a:cubicBezTo>
                    <a:pt x="7236" y="458605"/>
                    <a:pt x="0" y="441148"/>
                    <a:pt x="0" y="422945"/>
                  </a:cubicBezTo>
                  <a:cubicBezTo>
                    <a:pt x="0" y="404742"/>
                    <a:pt x="7236" y="387285"/>
                    <a:pt x="20113" y="374420"/>
                  </a:cubicBezTo>
                  <a:lnTo>
                    <a:pt x="368064" y="26807"/>
                  </a:lnTo>
                  <a:cubicBezTo>
                    <a:pt x="394897" y="0"/>
                    <a:pt x="438375" y="0"/>
                    <a:pt x="465209" y="26807"/>
                  </a:cubicBezTo>
                  <a:close/>
                </a:path>
              </a:pathLst>
            </a:custGeom>
            <a:blipFill>
              <a:blip r:embed="rId4"/>
              <a:stretch>
                <a:fillRect l="-24349" t="325" r="-24349" b="325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2536499" y="4340497"/>
            <a:ext cx="1371544" cy="1371544"/>
            <a:chOff x="0" y="0"/>
            <a:chExt cx="361230" cy="36123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1230" cy="361230"/>
            </a:xfrm>
            <a:custGeom>
              <a:avLst/>
              <a:gdLst/>
              <a:ahLst/>
              <a:cxnLst/>
              <a:rect r="r" b="b" t="t" l="l"/>
              <a:pathLst>
                <a:path h="361230" w="361230">
                  <a:moveTo>
                    <a:pt x="141117" y="0"/>
                  </a:moveTo>
                  <a:lnTo>
                    <a:pt x="220113" y="0"/>
                  </a:lnTo>
                  <a:cubicBezTo>
                    <a:pt x="298050" y="0"/>
                    <a:pt x="361230" y="63180"/>
                    <a:pt x="361230" y="141117"/>
                  </a:cubicBezTo>
                  <a:lnTo>
                    <a:pt x="361230" y="220113"/>
                  </a:lnTo>
                  <a:cubicBezTo>
                    <a:pt x="361230" y="298050"/>
                    <a:pt x="298050" y="361230"/>
                    <a:pt x="220113" y="361230"/>
                  </a:cubicBezTo>
                  <a:lnTo>
                    <a:pt x="141117" y="361230"/>
                  </a:lnTo>
                  <a:cubicBezTo>
                    <a:pt x="63180" y="361230"/>
                    <a:pt x="0" y="298050"/>
                    <a:pt x="0" y="220113"/>
                  </a:cubicBezTo>
                  <a:lnTo>
                    <a:pt x="0" y="141117"/>
                  </a:lnTo>
                  <a:cubicBezTo>
                    <a:pt x="0" y="63180"/>
                    <a:pt x="63180" y="0"/>
                    <a:pt x="141117" y="0"/>
                  </a:cubicBezTo>
                  <a:close/>
                </a:path>
              </a:pathLst>
            </a:custGeom>
            <a:solidFill>
              <a:srgbClr val="183685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61230" cy="399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51491" y="949907"/>
            <a:ext cx="11428276" cy="960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29"/>
              </a:lnSpc>
            </a:pPr>
            <a:r>
              <a:rPr lang="en-US" b="true" sz="7810">
                <a:solidFill>
                  <a:srgbClr val="183685"/>
                </a:solidFill>
                <a:latin typeface="DM Sans Bold"/>
                <a:ea typeface="DM Sans Bold"/>
                <a:cs typeface="DM Sans Bold"/>
                <a:sym typeface="DM Sans Bold"/>
              </a:rPr>
              <a:t>SECURITY FEATURES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424017" y="-6859967"/>
            <a:ext cx="18788758" cy="9328392"/>
            <a:chOff x="0" y="0"/>
            <a:chExt cx="1557574" cy="77331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8763" y="0"/>
              <a:ext cx="1520047" cy="762685"/>
            </a:xfrm>
            <a:custGeom>
              <a:avLst/>
              <a:gdLst/>
              <a:ahLst/>
              <a:cxnLst/>
              <a:rect r="r" b="b" t="t" l="l"/>
              <a:pathLst>
                <a:path h="762685" w="1520047">
                  <a:moveTo>
                    <a:pt x="784000" y="749509"/>
                  </a:moveTo>
                  <a:lnTo>
                    <a:pt x="1514835" y="23807"/>
                  </a:lnTo>
                  <a:cubicBezTo>
                    <a:pt x="1518838" y="19832"/>
                    <a:pt x="1520047" y="13835"/>
                    <a:pt x="1517898" y="8619"/>
                  </a:cubicBezTo>
                  <a:cubicBezTo>
                    <a:pt x="1515748" y="3404"/>
                    <a:pt x="1510664" y="0"/>
                    <a:pt x="1505023" y="0"/>
                  </a:cubicBezTo>
                  <a:lnTo>
                    <a:pt x="15025" y="0"/>
                  </a:lnTo>
                  <a:cubicBezTo>
                    <a:pt x="9384" y="0"/>
                    <a:pt x="4300" y="3404"/>
                    <a:pt x="2150" y="8619"/>
                  </a:cubicBezTo>
                  <a:cubicBezTo>
                    <a:pt x="0" y="13835"/>
                    <a:pt x="1210" y="19832"/>
                    <a:pt x="5213" y="23807"/>
                  </a:cubicBezTo>
                  <a:lnTo>
                    <a:pt x="736048" y="749509"/>
                  </a:lnTo>
                  <a:cubicBezTo>
                    <a:pt x="749317" y="762685"/>
                    <a:pt x="770731" y="762685"/>
                    <a:pt x="784000" y="749509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513835" y="721307"/>
            <a:ext cx="745465" cy="614786"/>
          </a:xfrm>
          <a:custGeom>
            <a:avLst/>
            <a:gdLst/>
            <a:ahLst/>
            <a:cxnLst/>
            <a:rect r="r" b="b" t="t" l="l"/>
            <a:pathLst>
              <a:path h="614786" w="745465">
                <a:moveTo>
                  <a:pt x="0" y="0"/>
                </a:moveTo>
                <a:lnTo>
                  <a:pt x="745465" y="0"/>
                </a:lnTo>
                <a:lnTo>
                  <a:pt x="745465" y="614786"/>
                </a:lnTo>
                <a:lnTo>
                  <a:pt x="0" y="614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071062" y="2161337"/>
            <a:ext cx="10317966" cy="469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API Validation: Protects against SQL injection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CORS restrictions: Only allows frontend-origin API calls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Redis Caching: Reduces database load by serving cached IP data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Automated Alerts: Notifies blue teams of high-risk threats instantly 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Threat Hunting: Supports both manual investigations and scheduled OSINT updates 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1035888" y="9235036"/>
            <a:ext cx="21518857" cy="2096422"/>
            <a:chOff x="0" y="0"/>
            <a:chExt cx="5667518" cy="55214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667518" cy="552144"/>
            </a:xfrm>
            <a:custGeom>
              <a:avLst/>
              <a:gdLst/>
              <a:ahLst/>
              <a:cxnLst/>
              <a:rect r="r" b="b" t="t" l="l"/>
              <a:pathLst>
                <a:path h="552144" w="5667518">
                  <a:moveTo>
                    <a:pt x="0" y="0"/>
                  </a:moveTo>
                  <a:lnTo>
                    <a:pt x="5667518" y="0"/>
                  </a:lnTo>
                  <a:lnTo>
                    <a:pt x="5667518" y="552144"/>
                  </a:lnTo>
                  <a:lnTo>
                    <a:pt x="0" y="552144"/>
                  </a:ln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667518" cy="590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2071062" y="8201181"/>
            <a:ext cx="14096311" cy="0"/>
          </a:xfrm>
          <a:prstGeom prst="line">
            <a:avLst/>
          </a:prstGeom>
          <a:ln cap="rnd" w="66675">
            <a:solidFill>
              <a:srgbClr val="18368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-2740568" y="583791"/>
            <a:ext cx="3769268" cy="3769268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30628" y="30628"/>
              <a:ext cx="751544" cy="751544"/>
            </a:xfrm>
            <a:custGeom>
              <a:avLst/>
              <a:gdLst/>
              <a:ahLst/>
              <a:cxnLst/>
              <a:rect r="r" b="b" t="t" l="l"/>
              <a:pathLst>
                <a:path h="751544" w="751544">
                  <a:moveTo>
                    <a:pt x="428057" y="21657"/>
                  </a:moveTo>
                  <a:lnTo>
                    <a:pt x="729887" y="323487"/>
                  </a:lnTo>
                  <a:cubicBezTo>
                    <a:pt x="743754" y="337354"/>
                    <a:pt x="751544" y="356161"/>
                    <a:pt x="751544" y="375772"/>
                  </a:cubicBezTo>
                  <a:cubicBezTo>
                    <a:pt x="751544" y="395383"/>
                    <a:pt x="743754" y="414190"/>
                    <a:pt x="729887" y="428057"/>
                  </a:cubicBezTo>
                  <a:lnTo>
                    <a:pt x="428057" y="729887"/>
                  </a:lnTo>
                  <a:cubicBezTo>
                    <a:pt x="414190" y="743754"/>
                    <a:pt x="395383" y="751544"/>
                    <a:pt x="375772" y="751544"/>
                  </a:cubicBezTo>
                  <a:cubicBezTo>
                    <a:pt x="356161" y="751544"/>
                    <a:pt x="337354" y="743754"/>
                    <a:pt x="323487" y="729887"/>
                  </a:cubicBezTo>
                  <a:lnTo>
                    <a:pt x="21657" y="428057"/>
                  </a:lnTo>
                  <a:cubicBezTo>
                    <a:pt x="7790" y="414190"/>
                    <a:pt x="0" y="395383"/>
                    <a:pt x="0" y="375772"/>
                  </a:cubicBezTo>
                  <a:cubicBezTo>
                    <a:pt x="0" y="356161"/>
                    <a:pt x="7790" y="337354"/>
                    <a:pt x="21657" y="323487"/>
                  </a:cubicBezTo>
                  <a:lnTo>
                    <a:pt x="323487" y="21657"/>
                  </a:lnTo>
                  <a:cubicBezTo>
                    <a:pt x="337354" y="7790"/>
                    <a:pt x="356161" y="0"/>
                    <a:pt x="375772" y="0"/>
                  </a:cubicBezTo>
                  <a:cubicBezTo>
                    <a:pt x="395383" y="0"/>
                    <a:pt x="414190" y="7790"/>
                    <a:pt x="428057" y="21657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39700" y="92075"/>
              <a:ext cx="533400" cy="581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42075" y="2468425"/>
            <a:ext cx="19160962" cy="10179715"/>
            <a:chOff x="0" y="0"/>
            <a:chExt cx="1051530" cy="5586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1616" y="17458"/>
              <a:ext cx="1008298" cy="541192"/>
            </a:xfrm>
            <a:custGeom>
              <a:avLst/>
              <a:gdLst/>
              <a:ahLst/>
              <a:cxnLst/>
              <a:rect r="r" b="b" t="t" l="l"/>
              <a:pathLst>
                <a:path h="541192" w="1008298">
                  <a:moveTo>
                    <a:pt x="531840" y="11965"/>
                  </a:moveTo>
                  <a:lnTo>
                    <a:pt x="1002222" y="511769"/>
                  </a:lnTo>
                  <a:cubicBezTo>
                    <a:pt x="1006996" y="516841"/>
                    <a:pt x="1008298" y="524265"/>
                    <a:pt x="1005535" y="530658"/>
                  </a:cubicBezTo>
                  <a:cubicBezTo>
                    <a:pt x="1002773" y="537052"/>
                    <a:pt x="996474" y="541192"/>
                    <a:pt x="989509" y="541192"/>
                  </a:cubicBezTo>
                  <a:lnTo>
                    <a:pt x="18789" y="541192"/>
                  </a:lnTo>
                  <a:cubicBezTo>
                    <a:pt x="11824" y="541192"/>
                    <a:pt x="5525" y="537052"/>
                    <a:pt x="2762" y="530658"/>
                  </a:cubicBezTo>
                  <a:cubicBezTo>
                    <a:pt x="0" y="524265"/>
                    <a:pt x="1302" y="516841"/>
                    <a:pt x="6075" y="511769"/>
                  </a:cubicBezTo>
                  <a:lnTo>
                    <a:pt x="476458" y="11965"/>
                  </a:lnTo>
                  <a:cubicBezTo>
                    <a:pt x="483644" y="4330"/>
                    <a:pt x="493664" y="0"/>
                    <a:pt x="504149" y="0"/>
                  </a:cubicBezTo>
                  <a:cubicBezTo>
                    <a:pt x="514634" y="0"/>
                    <a:pt x="524654" y="4330"/>
                    <a:pt x="531840" y="11965"/>
                  </a:cubicBezTo>
                  <a:close/>
                </a:path>
              </a:pathLst>
            </a:custGeom>
            <a:blipFill>
              <a:blip r:embed="rId2"/>
              <a:stretch>
                <a:fillRect l="670" t="-2691" r="670" b="-363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8893621" y="-5029987"/>
            <a:ext cx="18788758" cy="9328392"/>
            <a:chOff x="0" y="0"/>
            <a:chExt cx="1557574" cy="77331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8763" y="0"/>
              <a:ext cx="1520047" cy="762685"/>
            </a:xfrm>
            <a:custGeom>
              <a:avLst/>
              <a:gdLst/>
              <a:ahLst/>
              <a:cxnLst/>
              <a:rect r="r" b="b" t="t" l="l"/>
              <a:pathLst>
                <a:path h="762685" w="1520047">
                  <a:moveTo>
                    <a:pt x="784000" y="749509"/>
                  </a:moveTo>
                  <a:lnTo>
                    <a:pt x="1514835" y="23807"/>
                  </a:lnTo>
                  <a:cubicBezTo>
                    <a:pt x="1518838" y="19832"/>
                    <a:pt x="1520047" y="13835"/>
                    <a:pt x="1517898" y="8619"/>
                  </a:cubicBezTo>
                  <a:cubicBezTo>
                    <a:pt x="1515748" y="3404"/>
                    <a:pt x="1510664" y="0"/>
                    <a:pt x="1505023" y="0"/>
                  </a:cubicBezTo>
                  <a:lnTo>
                    <a:pt x="15025" y="0"/>
                  </a:lnTo>
                  <a:cubicBezTo>
                    <a:pt x="9384" y="0"/>
                    <a:pt x="4300" y="3404"/>
                    <a:pt x="2150" y="8619"/>
                  </a:cubicBezTo>
                  <a:cubicBezTo>
                    <a:pt x="0" y="13835"/>
                    <a:pt x="1210" y="19832"/>
                    <a:pt x="5213" y="23807"/>
                  </a:cubicBezTo>
                  <a:lnTo>
                    <a:pt x="736048" y="749509"/>
                  </a:lnTo>
                  <a:cubicBezTo>
                    <a:pt x="749317" y="762685"/>
                    <a:pt x="770731" y="762685"/>
                    <a:pt x="784000" y="749509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7951486" y="-6859967"/>
            <a:ext cx="18788758" cy="9328392"/>
            <a:chOff x="0" y="0"/>
            <a:chExt cx="1557574" cy="77331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8763" y="0"/>
              <a:ext cx="1520047" cy="762685"/>
            </a:xfrm>
            <a:custGeom>
              <a:avLst/>
              <a:gdLst/>
              <a:ahLst/>
              <a:cxnLst/>
              <a:rect r="r" b="b" t="t" l="l"/>
              <a:pathLst>
                <a:path h="762685" w="1520047">
                  <a:moveTo>
                    <a:pt x="784000" y="749509"/>
                  </a:moveTo>
                  <a:lnTo>
                    <a:pt x="1514835" y="23807"/>
                  </a:lnTo>
                  <a:cubicBezTo>
                    <a:pt x="1518838" y="19832"/>
                    <a:pt x="1520047" y="13835"/>
                    <a:pt x="1517898" y="8619"/>
                  </a:cubicBezTo>
                  <a:cubicBezTo>
                    <a:pt x="1515748" y="3404"/>
                    <a:pt x="1510664" y="0"/>
                    <a:pt x="1505023" y="0"/>
                  </a:cubicBezTo>
                  <a:lnTo>
                    <a:pt x="15025" y="0"/>
                  </a:lnTo>
                  <a:cubicBezTo>
                    <a:pt x="9384" y="0"/>
                    <a:pt x="4300" y="3404"/>
                    <a:pt x="2150" y="8619"/>
                  </a:cubicBezTo>
                  <a:cubicBezTo>
                    <a:pt x="0" y="13835"/>
                    <a:pt x="1210" y="19832"/>
                    <a:pt x="5213" y="23807"/>
                  </a:cubicBezTo>
                  <a:lnTo>
                    <a:pt x="736048" y="749509"/>
                  </a:lnTo>
                  <a:cubicBezTo>
                    <a:pt x="749317" y="762685"/>
                    <a:pt x="770731" y="762685"/>
                    <a:pt x="784000" y="749509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70160" y="721307"/>
            <a:ext cx="745465" cy="614786"/>
          </a:xfrm>
          <a:custGeom>
            <a:avLst/>
            <a:gdLst/>
            <a:ahLst/>
            <a:cxnLst/>
            <a:rect r="r" b="b" t="t" l="l"/>
            <a:pathLst>
              <a:path h="614786" w="745465">
                <a:moveTo>
                  <a:pt x="0" y="0"/>
                </a:moveTo>
                <a:lnTo>
                  <a:pt x="745465" y="0"/>
                </a:lnTo>
                <a:lnTo>
                  <a:pt x="745465" y="614786"/>
                </a:lnTo>
                <a:lnTo>
                  <a:pt x="0" y="6147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077420" y="2122403"/>
            <a:ext cx="8988452" cy="1840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20"/>
              </a:lnSpc>
            </a:pPr>
            <a:r>
              <a:rPr lang="en-US" sz="7800" b="true">
                <a:solidFill>
                  <a:srgbClr val="183685"/>
                </a:solidFill>
                <a:latin typeface="DM Sans Bold"/>
                <a:ea typeface="DM Sans Bold"/>
                <a:cs typeface="DM Sans Bold"/>
                <a:sym typeface="DM Sans Bold"/>
              </a:rPr>
              <a:t>SECURITY AND LOAD TESTING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77420" y="4241255"/>
            <a:ext cx="8013081" cy="3124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ZAP Scan: No critical vulnerabilities detected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JMeter Load Test: 2000 concurrent users</a:t>
            </a:r>
          </a:p>
          <a:p>
            <a:pPr algn="just"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Performance: API response time under 500ms for most requests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1641563" y="4536530"/>
            <a:ext cx="1671374" cy="1671374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36661" y="36661"/>
              <a:ext cx="739478" cy="739478"/>
            </a:xfrm>
            <a:custGeom>
              <a:avLst/>
              <a:gdLst/>
              <a:ahLst/>
              <a:cxnLst/>
              <a:rect r="r" b="b" t="t" l="l"/>
              <a:pathLst>
                <a:path h="739478" w="739478">
                  <a:moveTo>
                    <a:pt x="451623" y="45223"/>
                  </a:moveTo>
                  <a:lnTo>
                    <a:pt x="694255" y="287855"/>
                  </a:lnTo>
                  <a:cubicBezTo>
                    <a:pt x="739478" y="333078"/>
                    <a:pt x="739478" y="406400"/>
                    <a:pt x="694255" y="451623"/>
                  </a:cubicBezTo>
                  <a:lnTo>
                    <a:pt x="451623" y="694255"/>
                  </a:lnTo>
                  <a:cubicBezTo>
                    <a:pt x="406400" y="739478"/>
                    <a:pt x="333078" y="739478"/>
                    <a:pt x="287855" y="694255"/>
                  </a:cubicBezTo>
                  <a:lnTo>
                    <a:pt x="45223" y="451623"/>
                  </a:lnTo>
                  <a:cubicBezTo>
                    <a:pt x="0" y="406400"/>
                    <a:pt x="0" y="333078"/>
                    <a:pt x="45223" y="287855"/>
                  </a:cubicBezTo>
                  <a:lnTo>
                    <a:pt x="287855" y="45223"/>
                  </a:lnTo>
                  <a:cubicBezTo>
                    <a:pt x="333078" y="0"/>
                    <a:pt x="406400" y="0"/>
                    <a:pt x="451623" y="45223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39700" y="92075"/>
              <a:ext cx="533400" cy="581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16" id="16"/>
          <p:cNvSpPr/>
          <p:nvPr/>
        </p:nvSpPr>
        <p:spPr>
          <a:xfrm>
            <a:off x="2077420" y="8481521"/>
            <a:ext cx="5045976" cy="0"/>
          </a:xfrm>
          <a:prstGeom prst="line">
            <a:avLst/>
          </a:prstGeom>
          <a:ln cap="rnd" w="66675">
            <a:solidFill>
              <a:srgbClr val="183685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951486" y="-7109460"/>
            <a:ext cx="18788758" cy="9328392"/>
            <a:chOff x="0" y="0"/>
            <a:chExt cx="1557574" cy="7733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763" y="0"/>
              <a:ext cx="1520047" cy="762685"/>
            </a:xfrm>
            <a:custGeom>
              <a:avLst/>
              <a:gdLst/>
              <a:ahLst/>
              <a:cxnLst/>
              <a:rect r="r" b="b" t="t" l="l"/>
              <a:pathLst>
                <a:path h="762685" w="1520047">
                  <a:moveTo>
                    <a:pt x="784000" y="749509"/>
                  </a:moveTo>
                  <a:lnTo>
                    <a:pt x="1514835" y="23807"/>
                  </a:lnTo>
                  <a:cubicBezTo>
                    <a:pt x="1518838" y="19832"/>
                    <a:pt x="1520047" y="13835"/>
                    <a:pt x="1517898" y="8619"/>
                  </a:cubicBezTo>
                  <a:cubicBezTo>
                    <a:pt x="1515748" y="3404"/>
                    <a:pt x="1510664" y="0"/>
                    <a:pt x="1505023" y="0"/>
                  </a:cubicBezTo>
                  <a:lnTo>
                    <a:pt x="15025" y="0"/>
                  </a:lnTo>
                  <a:cubicBezTo>
                    <a:pt x="9384" y="0"/>
                    <a:pt x="4300" y="3404"/>
                    <a:pt x="2150" y="8619"/>
                  </a:cubicBezTo>
                  <a:cubicBezTo>
                    <a:pt x="0" y="13835"/>
                    <a:pt x="1210" y="19832"/>
                    <a:pt x="5213" y="23807"/>
                  </a:cubicBezTo>
                  <a:lnTo>
                    <a:pt x="736048" y="749509"/>
                  </a:lnTo>
                  <a:cubicBezTo>
                    <a:pt x="749317" y="762685"/>
                    <a:pt x="770731" y="762685"/>
                    <a:pt x="784000" y="749509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70160" y="721307"/>
            <a:ext cx="745465" cy="614786"/>
          </a:xfrm>
          <a:custGeom>
            <a:avLst/>
            <a:gdLst/>
            <a:ahLst/>
            <a:cxnLst/>
            <a:rect r="r" b="b" t="t" l="l"/>
            <a:pathLst>
              <a:path h="614786" w="745465">
                <a:moveTo>
                  <a:pt x="0" y="0"/>
                </a:moveTo>
                <a:lnTo>
                  <a:pt x="745465" y="0"/>
                </a:lnTo>
                <a:lnTo>
                  <a:pt x="745465" y="614786"/>
                </a:lnTo>
                <a:lnTo>
                  <a:pt x="0" y="614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20582" y="3175648"/>
            <a:ext cx="10160601" cy="5642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6161" indent="-438080" lvl="1">
              <a:lnSpc>
                <a:spcPts val="5681"/>
              </a:lnSpc>
              <a:buFont typeface="Arial"/>
              <a:buChar char="•"/>
            </a:pPr>
            <a:r>
              <a:rPr lang="en-US" sz="4058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Redis: Free local, $5/month cloud option</a:t>
            </a:r>
          </a:p>
          <a:p>
            <a:pPr algn="just" marL="876161" indent="-438080" lvl="1">
              <a:lnSpc>
                <a:spcPts val="5681"/>
              </a:lnSpc>
              <a:buFont typeface="Arial"/>
              <a:buChar char="•"/>
            </a:pPr>
            <a:r>
              <a:rPr lang="en-US" sz="4058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SQLite: Free</a:t>
            </a:r>
          </a:p>
          <a:p>
            <a:pPr algn="just" marL="876161" indent="-438080" lvl="1">
              <a:lnSpc>
                <a:spcPts val="5681"/>
              </a:lnSpc>
              <a:buFont typeface="Arial"/>
              <a:buChar char="•"/>
            </a:pPr>
            <a:r>
              <a:rPr lang="en-US" sz="4058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Shodan API: Free tier, upgrades optional</a:t>
            </a:r>
          </a:p>
          <a:p>
            <a:pPr algn="just" marL="876161" indent="-438080" lvl="1">
              <a:lnSpc>
                <a:spcPts val="5681"/>
              </a:lnSpc>
              <a:buFont typeface="Arial"/>
              <a:buChar char="•"/>
            </a:pPr>
            <a:r>
              <a:rPr lang="en-US" sz="4058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Value: Faster identification, lower branch risk, immediate ROI, and scalable for future growth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820582" y="1247775"/>
            <a:ext cx="9345905" cy="191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8000" b="true">
                <a:solidFill>
                  <a:srgbClr val="183685"/>
                </a:solidFill>
                <a:latin typeface="DM Sans Bold"/>
                <a:ea typeface="DM Sans Bold"/>
                <a:cs typeface="DM Sans Bold"/>
                <a:sym typeface="DM Sans Bold"/>
              </a:rPr>
              <a:t>COST &amp; BUSINESS JUSTIFICATION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28700" y="8132288"/>
            <a:ext cx="1371544" cy="1371544"/>
            <a:chOff x="0" y="0"/>
            <a:chExt cx="361230" cy="36123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230" cy="361230"/>
            </a:xfrm>
            <a:custGeom>
              <a:avLst/>
              <a:gdLst/>
              <a:ahLst/>
              <a:cxnLst/>
              <a:rect r="r" b="b" t="t" l="l"/>
              <a:pathLst>
                <a:path h="361230" w="361230">
                  <a:moveTo>
                    <a:pt x="141117" y="0"/>
                  </a:moveTo>
                  <a:lnTo>
                    <a:pt x="220113" y="0"/>
                  </a:lnTo>
                  <a:cubicBezTo>
                    <a:pt x="298050" y="0"/>
                    <a:pt x="361230" y="63180"/>
                    <a:pt x="361230" y="141117"/>
                  </a:cubicBezTo>
                  <a:lnTo>
                    <a:pt x="361230" y="220113"/>
                  </a:lnTo>
                  <a:cubicBezTo>
                    <a:pt x="361230" y="298050"/>
                    <a:pt x="298050" y="361230"/>
                    <a:pt x="220113" y="361230"/>
                  </a:cubicBezTo>
                  <a:lnTo>
                    <a:pt x="141117" y="361230"/>
                  </a:lnTo>
                  <a:cubicBezTo>
                    <a:pt x="63180" y="361230"/>
                    <a:pt x="0" y="298050"/>
                    <a:pt x="0" y="220113"/>
                  </a:cubicBezTo>
                  <a:lnTo>
                    <a:pt x="0" y="141117"/>
                  </a:lnTo>
                  <a:cubicBezTo>
                    <a:pt x="0" y="63180"/>
                    <a:pt x="63180" y="0"/>
                    <a:pt x="141117" y="0"/>
                  </a:cubicBezTo>
                  <a:close/>
                </a:path>
              </a:pathLst>
            </a:custGeom>
            <a:solidFill>
              <a:srgbClr val="183685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61230" cy="399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951486" y="-7109460"/>
            <a:ext cx="18788758" cy="9328392"/>
            <a:chOff x="0" y="0"/>
            <a:chExt cx="1557574" cy="7733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763" y="0"/>
              <a:ext cx="1520047" cy="762685"/>
            </a:xfrm>
            <a:custGeom>
              <a:avLst/>
              <a:gdLst/>
              <a:ahLst/>
              <a:cxnLst/>
              <a:rect r="r" b="b" t="t" l="l"/>
              <a:pathLst>
                <a:path h="762685" w="1520047">
                  <a:moveTo>
                    <a:pt x="784000" y="749509"/>
                  </a:moveTo>
                  <a:lnTo>
                    <a:pt x="1514835" y="23807"/>
                  </a:lnTo>
                  <a:cubicBezTo>
                    <a:pt x="1518838" y="19832"/>
                    <a:pt x="1520047" y="13835"/>
                    <a:pt x="1517898" y="8619"/>
                  </a:cubicBezTo>
                  <a:cubicBezTo>
                    <a:pt x="1515748" y="3404"/>
                    <a:pt x="1510664" y="0"/>
                    <a:pt x="1505023" y="0"/>
                  </a:cubicBezTo>
                  <a:lnTo>
                    <a:pt x="15025" y="0"/>
                  </a:lnTo>
                  <a:cubicBezTo>
                    <a:pt x="9384" y="0"/>
                    <a:pt x="4300" y="3404"/>
                    <a:pt x="2150" y="8619"/>
                  </a:cubicBezTo>
                  <a:cubicBezTo>
                    <a:pt x="0" y="13835"/>
                    <a:pt x="1210" y="19832"/>
                    <a:pt x="5213" y="23807"/>
                  </a:cubicBezTo>
                  <a:lnTo>
                    <a:pt x="736048" y="749509"/>
                  </a:lnTo>
                  <a:cubicBezTo>
                    <a:pt x="749317" y="762685"/>
                    <a:pt x="770731" y="762685"/>
                    <a:pt x="784000" y="749509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70160" y="721307"/>
            <a:ext cx="745465" cy="614786"/>
          </a:xfrm>
          <a:custGeom>
            <a:avLst/>
            <a:gdLst/>
            <a:ahLst/>
            <a:cxnLst/>
            <a:rect r="r" b="b" t="t" l="l"/>
            <a:pathLst>
              <a:path h="614786" w="745465">
                <a:moveTo>
                  <a:pt x="0" y="0"/>
                </a:moveTo>
                <a:lnTo>
                  <a:pt x="745465" y="0"/>
                </a:lnTo>
                <a:lnTo>
                  <a:pt x="745465" y="614786"/>
                </a:lnTo>
                <a:lnTo>
                  <a:pt x="0" y="614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093149" y="2971800"/>
            <a:ext cx="9345905" cy="5996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31885" indent="-465943" lvl="1">
              <a:lnSpc>
                <a:spcPts val="6042"/>
              </a:lnSpc>
              <a:buFont typeface="Arial"/>
              <a:buChar char="•"/>
            </a:pPr>
            <a:r>
              <a:rPr lang="en-US" sz="4316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Challenges: Shodan integration issues, missing fallback logic, dependency setup problems</a:t>
            </a:r>
          </a:p>
          <a:p>
            <a:pPr algn="just" marL="931885" indent="-465943" lvl="1">
              <a:lnSpc>
                <a:spcPts val="6042"/>
              </a:lnSpc>
              <a:buFont typeface="Arial"/>
              <a:buChar char="•"/>
            </a:pPr>
            <a:r>
              <a:rPr lang="en-US" sz="4316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Lessons Learned:</a:t>
            </a:r>
          </a:p>
          <a:p>
            <a:pPr algn="just" marL="1863771" indent="-621257" lvl="2">
              <a:lnSpc>
                <a:spcPts val="6042"/>
              </a:lnSpc>
              <a:buFont typeface="Arial"/>
              <a:buChar char="⚬"/>
            </a:pPr>
            <a:r>
              <a:rPr lang="en-US" sz="4316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Create package.json early</a:t>
            </a:r>
          </a:p>
          <a:p>
            <a:pPr algn="just" marL="1863771" indent="-621257" lvl="2">
              <a:lnSpc>
                <a:spcPts val="6042"/>
              </a:lnSpc>
              <a:buFont typeface="Arial"/>
              <a:buChar char="⚬"/>
            </a:pPr>
            <a:r>
              <a:rPr lang="en-US" sz="4316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Use .env files for configs</a:t>
            </a:r>
          </a:p>
          <a:p>
            <a:pPr algn="just" marL="1863771" indent="-621257" lvl="2">
              <a:lnSpc>
                <a:spcPts val="6042"/>
              </a:lnSpc>
              <a:buFont typeface="Arial"/>
              <a:buChar char="⚬"/>
            </a:pPr>
            <a:r>
              <a:rPr lang="en-US" sz="4316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Better project structure to avoid file errors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93149" y="693220"/>
            <a:ext cx="9345905" cy="191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8000" b="true">
                <a:solidFill>
                  <a:srgbClr val="183685"/>
                </a:solidFill>
                <a:latin typeface="DM Sans Bold"/>
                <a:ea typeface="DM Sans Bold"/>
                <a:cs typeface="DM Sans Bold"/>
                <a:sym typeface="DM Sans Bold"/>
              </a:rPr>
              <a:t>CHALLENGES &amp; LESSONS LEARNED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5293412" y="2218932"/>
            <a:ext cx="11276000" cy="11265054"/>
            <a:chOff x="0" y="0"/>
            <a:chExt cx="890190" cy="88932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8459" y="21718"/>
              <a:ext cx="833273" cy="845891"/>
            </a:xfrm>
            <a:custGeom>
              <a:avLst/>
              <a:gdLst/>
              <a:ahLst/>
              <a:cxnLst/>
              <a:rect r="r" b="b" t="t" l="l"/>
              <a:pathLst>
                <a:path h="845891" w="833273">
                  <a:moveTo>
                    <a:pt x="465209" y="26807"/>
                  </a:moveTo>
                  <a:lnTo>
                    <a:pt x="813159" y="374420"/>
                  </a:lnTo>
                  <a:cubicBezTo>
                    <a:pt x="826037" y="387285"/>
                    <a:pt x="833273" y="404742"/>
                    <a:pt x="833273" y="422945"/>
                  </a:cubicBezTo>
                  <a:cubicBezTo>
                    <a:pt x="833273" y="441148"/>
                    <a:pt x="826037" y="458605"/>
                    <a:pt x="813159" y="471470"/>
                  </a:cubicBezTo>
                  <a:lnTo>
                    <a:pt x="465209" y="819083"/>
                  </a:lnTo>
                  <a:cubicBezTo>
                    <a:pt x="438375" y="845890"/>
                    <a:pt x="394897" y="845890"/>
                    <a:pt x="368064" y="819083"/>
                  </a:cubicBezTo>
                  <a:lnTo>
                    <a:pt x="20113" y="471470"/>
                  </a:lnTo>
                  <a:cubicBezTo>
                    <a:pt x="7236" y="458605"/>
                    <a:pt x="0" y="441148"/>
                    <a:pt x="0" y="422945"/>
                  </a:cubicBezTo>
                  <a:cubicBezTo>
                    <a:pt x="0" y="404742"/>
                    <a:pt x="7236" y="387285"/>
                    <a:pt x="20113" y="374420"/>
                  </a:cubicBezTo>
                  <a:lnTo>
                    <a:pt x="368064" y="26807"/>
                  </a:lnTo>
                  <a:cubicBezTo>
                    <a:pt x="394897" y="0"/>
                    <a:pt x="438375" y="0"/>
                    <a:pt x="465209" y="26807"/>
                  </a:cubicBezTo>
                  <a:close/>
                </a:path>
              </a:pathLst>
            </a:custGeom>
            <a:blipFill>
              <a:blip r:embed="rId4"/>
              <a:stretch>
                <a:fillRect l="-24349" t="325" r="-24349" b="325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2536499" y="4340497"/>
            <a:ext cx="1371544" cy="1371544"/>
            <a:chOff x="0" y="0"/>
            <a:chExt cx="361230" cy="36123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1230" cy="361230"/>
            </a:xfrm>
            <a:custGeom>
              <a:avLst/>
              <a:gdLst/>
              <a:ahLst/>
              <a:cxnLst/>
              <a:rect r="r" b="b" t="t" l="l"/>
              <a:pathLst>
                <a:path h="361230" w="361230">
                  <a:moveTo>
                    <a:pt x="141117" y="0"/>
                  </a:moveTo>
                  <a:lnTo>
                    <a:pt x="220113" y="0"/>
                  </a:lnTo>
                  <a:cubicBezTo>
                    <a:pt x="298050" y="0"/>
                    <a:pt x="361230" y="63180"/>
                    <a:pt x="361230" y="141117"/>
                  </a:cubicBezTo>
                  <a:lnTo>
                    <a:pt x="361230" y="220113"/>
                  </a:lnTo>
                  <a:cubicBezTo>
                    <a:pt x="361230" y="298050"/>
                    <a:pt x="298050" y="361230"/>
                    <a:pt x="220113" y="361230"/>
                  </a:cubicBezTo>
                  <a:lnTo>
                    <a:pt x="141117" y="361230"/>
                  </a:lnTo>
                  <a:cubicBezTo>
                    <a:pt x="63180" y="361230"/>
                    <a:pt x="0" y="298050"/>
                    <a:pt x="0" y="220113"/>
                  </a:cubicBezTo>
                  <a:lnTo>
                    <a:pt x="0" y="141117"/>
                  </a:lnTo>
                  <a:cubicBezTo>
                    <a:pt x="0" y="63180"/>
                    <a:pt x="63180" y="0"/>
                    <a:pt x="141117" y="0"/>
                  </a:cubicBezTo>
                  <a:close/>
                </a:path>
              </a:pathLst>
            </a:custGeom>
            <a:solidFill>
              <a:srgbClr val="183685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61230" cy="399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951486" y="-6859967"/>
            <a:ext cx="18788758" cy="9328392"/>
            <a:chOff x="0" y="0"/>
            <a:chExt cx="1557574" cy="7733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763" y="0"/>
              <a:ext cx="1520047" cy="762685"/>
            </a:xfrm>
            <a:custGeom>
              <a:avLst/>
              <a:gdLst/>
              <a:ahLst/>
              <a:cxnLst/>
              <a:rect r="r" b="b" t="t" l="l"/>
              <a:pathLst>
                <a:path h="762685" w="1520047">
                  <a:moveTo>
                    <a:pt x="784000" y="749509"/>
                  </a:moveTo>
                  <a:lnTo>
                    <a:pt x="1514835" y="23807"/>
                  </a:lnTo>
                  <a:cubicBezTo>
                    <a:pt x="1518838" y="19832"/>
                    <a:pt x="1520047" y="13835"/>
                    <a:pt x="1517898" y="8619"/>
                  </a:cubicBezTo>
                  <a:cubicBezTo>
                    <a:pt x="1515748" y="3404"/>
                    <a:pt x="1510664" y="0"/>
                    <a:pt x="1505023" y="0"/>
                  </a:cubicBezTo>
                  <a:lnTo>
                    <a:pt x="15025" y="0"/>
                  </a:lnTo>
                  <a:cubicBezTo>
                    <a:pt x="9384" y="0"/>
                    <a:pt x="4300" y="3404"/>
                    <a:pt x="2150" y="8619"/>
                  </a:cubicBezTo>
                  <a:cubicBezTo>
                    <a:pt x="0" y="13835"/>
                    <a:pt x="1210" y="19832"/>
                    <a:pt x="5213" y="23807"/>
                  </a:cubicBezTo>
                  <a:lnTo>
                    <a:pt x="736048" y="749509"/>
                  </a:lnTo>
                  <a:cubicBezTo>
                    <a:pt x="749317" y="762685"/>
                    <a:pt x="770731" y="762685"/>
                    <a:pt x="784000" y="749509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243371" y="17137"/>
              <a:ext cx="1070832" cy="397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70160" y="721307"/>
            <a:ext cx="745465" cy="614786"/>
          </a:xfrm>
          <a:custGeom>
            <a:avLst/>
            <a:gdLst/>
            <a:ahLst/>
            <a:cxnLst/>
            <a:rect r="r" b="b" t="t" l="l"/>
            <a:pathLst>
              <a:path h="614786" w="745465">
                <a:moveTo>
                  <a:pt x="0" y="0"/>
                </a:moveTo>
                <a:lnTo>
                  <a:pt x="745465" y="0"/>
                </a:lnTo>
                <a:lnTo>
                  <a:pt x="745465" y="614786"/>
                </a:lnTo>
                <a:lnTo>
                  <a:pt x="0" y="614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840343" y="-1360707"/>
            <a:ext cx="12806862" cy="14183025"/>
            <a:chOff x="0" y="0"/>
            <a:chExt cx="890190" cy="9858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2426" y="19073"/>
              <a:ext cx="865339" cy="947700"/>
            </a:xfrm>
            <a:custGeom>
              <a:avLst/>
              <a:gdLst/>
              <a:ahLst/>
              <a:cxnLst/>
              <a:rect r="r" b="b" t="t" l="l"/>
              <a:pathLst>
                <a:path h="947700" w="865339">
                  <a:moveTo>
                    <a:pt x="461434" y="12782"/>
                  </a:moveTo>
                  <a:lnTo>
                    <a:pt x="849000" y="441994"/>
                  </a:lnTo>
                  <a:cubicBezTo>
                    <a:pt x="865339" y="460089"/>
                    <a:pt x="865339" y="487611"/>
                    <a:pt x="849000" y="505705"/>
                  </a:cubicBezTo>
                  <a:lnTo>
                    <a:pt x="461434" y="934917"/>
                  </a:lnTo>
                  <a:cubicBezTo>
                    <a:pt x="454085" y="943055"/>
                    <a:pt x="443634" y="947700"/>
                    <a:pt x="432669" y="947700"/>
                  </a:cubicBezTo>
                  <a:cubicBezTo>
                    <a:pt x="421705" y="947700"/>
                    <a:pt x="411253" y="943055"/>
                    <a:pt x="403905" y="934917"/>
                  </a:cubicBezTo>
                  <a:lnTo>
                    <a:pt x="16339" y="505705"/>
                  </a:lnTo>
                  <a:cubicBezTo>
                    <a:pt x="0" y="487611"/>
                    <a:pt x="0" y="460089"/>
                    <a:pt x="16339" y="441994"/>
                  </a:cubicBezTo>
                  <a:lnTo>
                    <a:pt x="403905" y="12782"/>
                  </a:lnTo>
                  <a:cubicBezTo>
                    <a:pt x="411253" y="4644"/>
                    <a:pt x="421705" y="0"/>
                    <a:pt x="432669" y="0"/>
                  </a:cubicBezTo>
                  <a:cubicBezTo>
                    <a:pt x="443634" y="0"/>
                    <a:pt x="454085" y="4644"/>
                    <a:pt x="461434" y="12782"/>
                  </a:cubicBezTo>
                  <a:close/>
                </a:path>
              </a:pathLst>
            </a:custGeom>
            <a:blipFill>
              <a:blip r:embed="rId4"/>
              <a:stretch>
                <a:fillRect l="-50809" t="-11755" r="-113998" b="-2012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2366946" y="4340654"/>
            <a:ext cx="9081073" cy="32952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22258" indent="-411129" lvl="1">
              <a:lnSpc>
                <a:spcPts val="5331"/>
              </a:lnSpc>
              <a:buFont typeface="Arial"/>
              <a:buChar char="•"/>
            </a:pPr>
            <a:r>
              <a:rPr lang="en-US" sz="3808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Add authentication to secure APIs </a:t>
            </a:r>
          </a:p>
          <a:p>
            <a:pPr algn="just" marL="822258" indent="-411129" lvl="1">
              <a:lnSpc>
                <a:spcPts val="5331"/>
              </a:lnSpc>
              <a:buFont typeface="Arial"/>
              <a:buChar char="•"/>
            </a:pPr>
            <a:r>
              <a:rPr lang="en-US" sz="3808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Implement role-based dashboards (Admin vs Analyst views)</a:t>
            </a:r>
          </a:p>
          <a:p>
            <a:pPr algn="just" marL="822258" indent="-411129" lvl="1">
              <a:lnSpc>
                <a:spcPts val="5331"/>
              </a:lnSpc>
              <a:buFont typeface="Arial"/>
              <a:buChar char="•"/>
            </a:pPr>
            <a:r>
              <a:rPr lang="en-US" sz="3808">
                <a:solidFill>
                  <a:srgbClr val="1E1E1E"/>
                </a:solidFill>
                <a:latin typeface="Open Sauce"/>
                <a:ea typeface="Open Sauce"/>
                <a:cs typeface="Open Sauce"/>
                <a:sym typeface="Open Sauce"/>
              </a:rPr>
              <a:t>Create scheduled automated reports for threat summaries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66946" y="2079419"/>
            <a:ext cx="8711883" cy="1848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18"/>
              </a:lnSpc>
            </a:pPr>
            <a:r>
              <a:rPr lang="en-US" sz="7798" b="true">
                <a:solidFill>
                  <a:srgbClr val="183685"/>
                </a:solidFill>
                <a:latin typeface="DM Sans Bold"/>
                <a:ea typeface="DM Sans Bold"/>
                <a:cs typeface="DM Sans Bold"/>
                <a:sym typeface="DM Sans Bold"/>
              </a:rPr>
              <a:t>FUTURE ENHANCEMENTS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3001343" y="6626710"/>
            <a:ext cx="1371544" cy="1371544"/>
            <a:chOff x="0" y="0"/>
            <a:chExt cx="361230" cy="36123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1230" cy="361230"/>
            </a:xfrm>
            <a:custGeom>
              <a:avLst/>
              <a:gdLst/>
              <a:ahLst/>
              <a:cxnLst/>
              <a:rect r="r" b="b" t="t" l="l"/>
              <a:pathLst>
                <a:path h="361230" w="361230">
                  <a:moveTo>
                    <a:pt x="141117" y="0"/>
                  </a:moveTo>
                  <a:lnTo>
                    <a:pt x="220113" y="0"/>
                  </a:lnTo>
                  <a:cubicBezTo>
                    <a:pt x="298050" y="0"/>
                    <a:pt x="361230" y="63180"/>
                    <a:pt x="361230" y="141117"/>
                  </a:cubicBezTo>
                  <a:lnTo>
                    <a:pt x="361230" y="220113"/>
                  </a:lnTo>
                  <a:cubicBezTo>
                    <a:pt x="361230" y="298050"/>
                    <a:pt x="298050" y="361230"/>
                    <a:pt x="220113" y="361230"/>
                  </a:cubicBezTo>
                  <a:lnTo>
                    <a:pt x="141117" y="361230"/>
                  </a:lnTo>
                  <a:cubicBezTo>
                    <a:pt x="63180" y="361230"/>
                    <a:pt x="0" y="298050"/>
                    <a:pt x="0" y="220113"/>
                  </a:cubicBezTo>
                  <a:lnTo>
                    <a:pt x="0" y="141117"/>
                  </a:lnTo>
                  <a:cubicBezTo>
                    <a:pt x="0" y="63180"/>
                    <a:pt x="63180" y="0"/>
                    <a:pt x="141117" y="0"/>
                  </a:cubicBezTo>
                  <a:close/>
                </a:path>
              </a:pathLst>
            </a:custGeom>
            <a:solidFill>
              <a:srgbClr val="51B2B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61230" cy="3993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>
            <a:off x="2366946" y="9258300"/>
            <a:ext cx="8470325" cy="0"/>
          </a:xfrm>
          <a:prstGeom prst="line">
            <a:avLst/>
          </a:prstGeom>
          <a:ln cap="rnd" w="66675">
            <a:solidFill>
              <a:srgbClr val="183685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DAGl4ulTEDk</dc:identifier>
  <dcterms:modified xsi:type="dcterms:W3CDTF">2011-08-01T06:04:30Z</dcterms:modified>
  <cp:revision>1</cp:revision>
  <dc:title>final_presentation</dc:title>
</cp:coreProperties>
</file>

<file path=docProps/thumbnail.jpeg>
</file>